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92" r:id="rId3"/>
    <p:sldId id="293" r:id="rId4"/>
    <p:sldId id="324" r:id="rId5"/>
    <p:sldId id="258" r:id="rId6"/>
    <p:sldId id="325" r:id="rId7"/>
    <p:sldId id="294" r:id="rId8"/>
    <p:sldId id="326" r:id="rId9"/>
    <p:sldId id="295" r:id="rId10"/>
    <p:sldId id="327" r:id="rId11"/>
    <p:sldId id="296" r:id="rId12"/>
    <p:sldId id="31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22" autoAdjust="0"/>
    <p:restoredTop sz="94667" autoAdjust="0"/>
  </p:normalViewPr>
  <p:slideViewPr>
    <p:cSldViewPr>
      <p:cViewPr>
        <p:scale>
          <a:sx n="113" d="100"/>
          <a:sy n="113" d="100"/>
        </p:scale>
        <p:origin x="-1056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Overlay-TitleSlid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50" y="187325"/>
            <a:ext cx="8826500" cy="648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3800">
                <a:solidFill>
                  <a:srgbClr val="001D4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rgbClr val="B27A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F250B0-811F-4EF2-82B2-5D244F6848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F6ABBBA3-A0AB-4E87-9927-F957013F38C4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Overlay-ContentSlide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ABBBA3-A0AB-4E87-9927-F957013F38C4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F250B0-811F-4EF2-82B2-5D244F684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Overlay-ContentCapti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50" y="187325"/>
            <a:ext cx="8826500" cy="648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ABBBA3-A0AB-4E87-9927-F957013F38C4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F250B0-811F-4EF2-82B2-5D244F684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Overlay-PictureCapti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263" y="187325"/>
            <a:ext cx="8535987" cy="648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200" y="6288088"/>
            <a:ext cx="1887538" cy="365125"/>
          </a:xfrm>
        </p:spPr>
        <p:txBody>
          <a:bodyPr/>
          <a:lstStyle>
            <a:lvl1pPr>
              <a:defRPr/>
            </a:lvl1pPr>
          </a:lstStyle>
          <a:p>
            <a:fld id="{F6ABBBA3-A0AB-4E87-9927-F957013F38C4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400" y="6288088"/>
            <a:ext cx="2676525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F250B0-811F-4EF2-82B2-5D244F684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Overlay-PictureCaption-Extra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50" y="187325"/>
            <a:ext cx="8826500" cy="648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088"/>
            <a:ext cx="1865313" cy="365125"/>
          </a:xfrm>
        </p:spPr>
        <p:txBody>
          <a:bodyPr/>
          <a:lstStyle>
            <a:lvl1pPr>
              <a:defRPr/>
            </a:lvl1pPr>
          </a:lstStyle>
          <a:p>
            <a:fld id="{F6ABBBA3-A0AB-4E87-9927-F957013F38C4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088"/>
            <a:ext cx="5218112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F250B0-811F-4EF2-82B2-5D244F684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Overlay-PictureCaption-Extra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50" y="187325"/>
            <a:ext cx="8826500" cy="648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088"/>
            <a:ext cx="1865313" cy="365125"/>
          </a:xfrm>
        </p:spPr>
        <p:txBody>
          <a:bodyPr/>
          <a:lstStyle>
            <a:lvl1pPr>
              <a:defRPr/>
            </a:lvl1pPr>
          </a:lstStyle>
          <a:p>
            <a:fld id="{F6ABBBA3-A0AB-4E87-9927-F957013F38C4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088"/>
            <a:ext cx="5218112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F250B0-811F-4EF2-82B2-5D244F684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Overlay-ContentSlide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ABBBA3-A0AB-4E87-9927-F957013F38C4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F250B0-811F-4EF2-82B2-5D244F684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Overlay-ContentSlide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ABBBA3-A0AB-4E87-9927-F957013F38C4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F250B0-811F-4EF2-82B2-5D244F684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Overlay-ContentSlide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ABBBA3-A0AB-4E87-9927-F957013F38C4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F250B0-811F-4EF2-82B2-5D244F684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Overlay-SectionHeader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8826500" cy="648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>
            <a:noAutofit/>
          </a:bodyPr>
          <a:lstStyle>
            <a:lvl1pPr algn="l">
              <a:defRPr sz="4100" b="1" cap="none" baseline="0">
                <a:solidFill>
                  <a:srgbClr val="001D4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rgbClr val="B27A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ABBBA3-A0AB-4E87-9927-F957013F38C4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F250B0-811F-4EF2-82B2-5D244F684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Overlay-ContentSlide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ABBBA3-A0AB-4E87-9927-F957013F38C4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F250B0-811F-4EF2-82B2-5D244F684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Overlay-ContentSlide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874713" y="2286000"/>
            <a:ext cx="356235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816475" y="2286000"/>
            <a:ext cx="3565525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74713" y="2286000"/>
            <a:ext cx="356235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816475" y="2286000"/>
            <a:ext cx="3565525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ABBBA3-A0AB-4E87-9927-F957013F38C4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1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F250B0-811F-4EF2-82B2-5D244F684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Overlay-ContentSlide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F6ABBBA3-A0AB-4E87-9927-F957013F38C4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dirty="0"/>
            </a:lvl1pPr>
          </a:lstStyle>
          <a:p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D5F250B0-811F-4EF2-82B2-5D244F684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Overlay-ContentSlide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F6ABBBA3-A0AB-4E87-9927-F957013F38C4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D5F250B0-811F-4EF2-82B2-5D244F684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Overlay-ContentSlide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F6ABBBA3-A0AB-4E87-9927-F957013F38C4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D5F250B0-811F-4EF2-82B2-5D244F684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Overlay-ContentSlide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ABBBA3-A0AB-4E87-9927-F957013F38C4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F250B0-811F-4EF2-82B2-5D244F684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90500" y="190500"/>
            <a:ext cx="8764588" cy="6478588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0">
                <a:srgbClr val="001D4D"/>
              </a:gs>
              <a:gs pos="83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779463" y="381000"/>
            <a:ext cx="7583487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79463" y="1828800"/>
            <a:ext cx="7583487" cy="420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088"/>
            <a:ext cx="18875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6ABBBA3-A0AB-4E87-9927-F957013F38C4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5175" y="6288088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225" y="219075"/>
            <a:ext cx="4937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5F250B0-811F-4EF2-82B2-5D244F6848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32" name="Picture 8" descr="FIULogo_H_CMYK_fx.png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103938" y="5959475"/>
            <a:ext cx="2430462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 kern="1200">
          <a:solidFill>
            <a:schemeClr val="bg1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00">
          <a:solidFill>
            <a:srgbClr val="001D4D"/>
          </a:solidFill>
          <a:latin typeface="Trebuchet MS" pitchFamily="-111" charset="0"/>
          <a:ea typeface="ＭＳ Ｐゴシック" pitchFamily="-111" charset="-128"/>
          <a:cs typeface="ＭＳ Ｐゴシック" pitchFamily="-11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00">
          <a:solidFill>
            <a:srgbClr val="001D4D"/>
          </a:solidFill>
          <a:latin typeface="Trebuchet MS" pitchFamily="-111" charset="0"/>
          <a:ea typeface="ＭＳ Ｐゴシック" pitchFamily="-111" charset="-128"/>
          <a:cs typeface="ＭＳ Ｐゴシック" pitchFamily="-11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00">
          <a:solidFill>
            <a:srgbClr val="001D4D"/>
          </a:solidFill>
          <a:latin typeface="Trebuchet MS" pitchFamily="-111" charset="0"/>
          <a:ea typeface="ＭＳ Ｐゴシック" pitchFamily="-111" charset="-128"/>
          <a:cs typeface="ＭＳ Ｐゴシック" pitchFamily="-11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00">
          <a:solidFill>
            <a:srgbClr val="001D4D"/>
          </a:solidFill>
          <a:latin typeface="Trebuchet MS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>
          <a:solidFill>
            <a:srgbClr val="001D4D"/>
          </a:solidFill>
          <a:latin typeface="Trebuchet MS" pitchFamily="-111" charset="0"/>
          <a:ea typeface="ＭＳ Ｐゴシック" pitchFamily="-111" charset="-128"/>
          <a:cs typeface="ＭＳ Ｐゴシック" pitchFamily="-11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>
          <a:solidFill>
            <a:srgbClr val="001D4D"/>
          </a:solidFill>
          <a:latin typeface="Trebuchet MS" pitchFamily="-111" charset="0"/>
          <a:ea typeface="ＭＳ Ｐゴシック" pitchFamily="-111" charset="-128"/>
          <a:cs typeface="ＭＳ Ｐゴシック" pitchFamily="-11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>
          <a:solidFill>
            <a:srgbClr val="001D4D"/>
          </a:solidFill>
          <a:latin typeface="Trebuchet MS" pitchFamily="-111" charset="0"/>
          <a:ea typeface="ＭＳ Ｐゴシック" pitchFamily="-111" charset="-128"/>
          <a:cs typeface="ＭＳ Ｐゴシック" pitchFamily="-11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>
          <a:solidFill>
            <a:srgbClr val="001D4D"/>
          </a:solidFill>
          <a:latin typeface="Trebuchet MS" pitchFamily="-111" charset="0"/>
          <a:ea typeface="ＭＳ Ｐゴシック" pitchFamily="-111" charset="-128"/>
          <a:cs typeface="ＭＳ Ｐゴシック" pitchFamily="-111" charset="-128"/>
        </a:defRPr>
      </a:lvl9pPr>
    </p:titleStyle>
    <p:bodyStyle>
      <a:lvl1pPr marL="282575" indent="-282575" algn="l" rtl="0" eaLnBrk="1" fontAlgn="base" hangingPunct="1">
        <a:spcBef>
          <a:spcPts val="2000"/>
        </a:spcBef>
        <a:spcAft>
          <a:spcPct val="0"/>
        </a:spcAft>
        <a:buFont typeface="Wingdings 2" pitchFamily="-111" charset="2"/>
        <a:buChar char=""/>
        <a:defRPr sz="2200" kern="1200">
          <a:solidFill>
            <a:srgbClr val="001D4D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577850" indent="-295275" algn="l" rtl="0" eaLnBrk="1" fontAlgn="base" hangingPunct="1">
        <a:spcBef>
          <a:spcPts val="600"/>
        </a:spcBef>
        <a:spcAft>
          <a:spcPct val="0"/>
        </a:spcAft>
        <a:buFont typeface="Wingdings 2" pitchFamily="-111" charset="2"/>
        <a:buChar char=""/>
        <a:defRPr sz="2000" kern="1200">
          <a:solidFill>
            <a:srgbClr val="001D4D"/>
          </a:solidFill>
          <a:latin typeface="+mn-lt"/>
          <a:ea typeface="ＭＳ Ｐゴシック" pitchFamily="-111" charset="-128"/>
          <a:cs typeface="+mn-cs"/>
        </a:defRPr>
      </a:lvl2pPr>
      <a:lvl3pPr marL="860425" indent="-282575" algn="l" rtl="0" eaLnBrk="1" fontAlgn="base" hangingPunct="1">
        <a:spcBef>
          <a:spcPts val="600"/>
        </a:spcBef>
        <a:spcAft>
          <a:spcPct val="0"/>
        </a:spcAft>
        <a:buFont typeface="Wingdings 2" pitchFamily="-111" charset="2"/>
        <a:buChar char=""/>
        <a:defRPr kern="1200">
          <a:solidFill>
            <a:srgbClr val="001D4D"/>
          </a:solidFill>
          <a:latin typeface="+mn-lt"/>
          <a:ea typeface="ＭＳ Ｐゴシック" pitchFamily="-111" charset="-128"/>
          <a:cs typeface="+mn-cs"/>
        </a:defRPr>
      </a:lvl3pPr>
      <a:lvl4pPr marL="1143000" indent="-282575" algn="l" rtl="0" eaLnBrk="1" fontAlgn="base" hangingPunct="1">
        <a:spcBef>
          <a:spcPts val="600"/>
        </a:spcBef>
        <a:spcAft>
          <a:spcPct val="0"/>
        </a:spcAft>
        <a:buFont typeface="Wingdings 2" pitchFamily="-111" charset="2"/>
        <a:buChar char=""/>
        <a:defRPr kern="1200">
          <a:solidFill>
            <a:srgbClr val="001D4D"/>
          </a:solidFill>
          <a:latin typeface="+mn-lt"/>
          <a:ea typeface="ＭＳ Ｐゴシック" pitchFamily="-111" charset="-128"/>
          <a:cs typeface="+mn-cs"/>
        </a:defRPr>
      </a:lvl4pPr>
      <a:lvl5pPr marL="1425575" indent="-282575" algn="l" rtl="0" eaLnBrk="1" fontAlgn="base" hangingPunct="1">
        <a:spcBef>
          <a:spcPts val="600"/>
        </a:spcBef>
        <a:spcAft>
          <a:spcPct val="0"/>
        </a:spcAft>
        <a:buFont typeface="Wingdings 2" pitchFamily="-111" charset="2"/>
        <a:buChar char=""/>
        <a:defRPr kern="1200">
          <a:solidFill>
            <a:srgbClr val="001D4D"/>
          </a:solidFill>
          <a:latin typeface="+mn-lt"/>
          <a:ea typeface="ＭＳ Ｐゴシック" pitchFamily="-111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447800"/>
            <a:ext cx="7981951" cy="1470025"/>
          </a:xfrm>
        </p:spPr>
        <p:txBody>
          <a:bodyPr/>
          <a:lstStyle/>
          <a:p>
            <a:r>
              <a:rPr lang="en-US" dirty="0" smtClean="0"/>
              <a:t>System Optimization Agent Procedures</a:t>
            </a:r>
            <a:r>
              <a:rPr lang="en-US" dirty="0" smtClean="0"/>
              <a:t> using </a:t>
            </a:r>
            <a:r>
              <a:rPr lang="en-US" dirty="0" err="1" smtClean="0"/>
              <a:t>Kaseya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81000" y="2895600"/>
            <a:ext cx="7981951" cy="2823882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Developed By: </a:t>
            </a:r>
            <a:r>
              <a:rPr lang="en-US" dirty="0" smtClean="0"/>
              <a:t>Jason </a:t>
            </a:r>
            <a:r>
              <a:rPr lang="en-US" dirty="0" err="1" smtClean="0"/>
              <a:t>Aparcana</a:t>
            </a:r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/>
              <a:t>Advisor : Dr. S. Masoud Sadjadi</a:t>
            </a:r>
            <a:br>
              <a:rPr lang="en-US" dirty="0"/>
            </a:br>
            <a:r>
              <a:rPr lang="en-US" dirty="0"/>
              <a:t>School of Computing and Information Sciences</a:t>
            </a:r>
            <a:br>
              <a:rPr lang="en-US" dirty="0"/>
            </a:br>
            <a:r>
              <a:rPr lang="en-US" dirty="0"/>
              <a:t>Florida International University</a:t>
            </a:r>
          </a:p>
          <a:p>
            <a:r>
              <a:rPr lang="en-US" dirty="0" smtClean="0"/>
              <a:t>Your Email@fiu.edu </a:t>
            </a:r>
            <a:endParaRPr lang="en-US" dirty="0"/>
          </a:p>
          <a:p>
            <a:r>
              <a:rPr lang="en-US" dirty="0"/>
              <a:t>http://www.cs.fiu.edu/~sadjadi/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 4.1</a:t>
            </a:r>
            <a:endParaRPr lang="en-US" dirty="0"/>
          </a:p>
        </p:txBody>
      </p:sp>
      <p:pic>
        <p:nvPicPr>
          <p:cNvPr id="4" name="Content Placeholder 3" descr="Fig 13.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828800"/>
            <a:ext cx="7802880" cy="3834384"/>
          </a:xfrm>
        </p:spPr>
      </p:pic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Disclaimer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C: to NTFS </a:t>
            </a:r>
            <a:r>
              <a:rPr lang="en-US" dirty="0" smtClean="0"/>
              <a:t>agent procedure, will </a:t>
            </a:r>
            <a:r>
              <a:rPr lang="en-US" dirty="0"/>
              <a:t>only works on those operating systems which support NTFS (Windows NT4 / 2000 / XP / 2003 / Vista</a:t>
            </a:r>
            <a:r>
              <a:rPr lang="en-US" dirty="0" smtClean="0"/>
              <a:t>).</a:t>
            </a:r>
          </a:p>
          <a:p>
            <a:pPr lvl="0"/>
            <a:r>
              <a:rPr lang="en-US" dirty="0" smtClean="0"/>
              <a:t>Disk Cleanup agent procedure, you may use any preferred cleanup tool compatible with windows, mac, or </a:t>
            </a:r>
            <a:r>
              <a:rPr lang="en-US" dirty="0" err="1" smtClean="0"/>
              <a:t>linux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have already finish with the agent procedures creation step by step.</a:t>
            </a:r>
          </a:p>
          <a:p>
            <a:r>
              <a:rPr lang="en-US" dirty="0" smtClean="0"/>
              <a:t>I am missing the video tutorial and the screenshots </a:t>
            </a:r>
          </a:p>
          <a:p>
            <a:r>
              <a:rPr lang="en-US" dirty="0" smtClean="0"/>
              <a:t>etc.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Problem and Motivation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Solution</a:t>
            </a:r>
          </a:p>
          <a:p>
            <a:r>
              <a:rPr lang="en-US" dirty="0" smtClean="0"/>
              <a:t>Behind the Scene</a:t>
            </a:r>
            <a:endParaRPr lang="en-US" dirty="0"/>
          </a:p>
          <a:p>
            <a:r>
              <a:rPr lang="en-US" dirty="0" smtClean="0"/>
              <a:t>Customizing the Solution</a:t>
            </a:r>
          </a:p>
          <a:p>
            <a:r>
              <a:rPr lang="en-US" dirty="0" smtClean="0"/>
              <a:t>Disclaimer</a:t>
            </a:r>
          </a:p>
          <a:p>
            <a:r>
              <a:rPr lang="en-US" dirty="0" smtClean="0"/>
              <a:t>Progress Report</a:t>
            </a:r>
            <a:endParaRPr lang="en-US" dirty="0"/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 and Motivation: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Users from the SCIS Workstation have reported system running very slowly, error messages, and Windows crashes. </a:t>
            </a:r>
            <a:r>
              <a:rPr lang="en-US" dirty="0" smtClean="0"/>
              <a:t>No prevention </a:t>
            </a:r>
            <a:r>
              <a:rPr lang="en-US" dirty="0"/>
              <a:t>has being done in the past to prevent these system’s failures. </a:t>
            </a:r>
            <a:endParaRPr lang="en-US" dirty="0" smtClean="0"/>
          </a:p>
          <a:p>
            <a:r>
              <a:rPr lang="en-US" dirty="0"/>
              <a:t>Constant system optimization is required in order to ensure that computer systems are always working in the fastest most efficient way possible. </a:t>
            </a:r>
          </a:p>
          <a:p>
            <a:r>
              <a:rPr lang="en-US" dirty="0"/>
              <a:t>An efficient system will allow users (students and/or workers) to operate in a reliable environment, producing more in less time. </a:t>
            </a:r>
          </a:p>
          <a:p>
            <a:endParaRPr lang="en-US" dirty="0"/>
          </a:p>
        </p:txBody>
      </p:sp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 1.1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360105"/>
            <a:ext cx="3962400" cy="3123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</a:t>
            </a:r>
            <a:r>
              <a:rPr lang="en-US" dirty="0" err="1"/>
              <a:t>Kaseya</a:t>
            </a:r>
            <a:r>
              <a:rPr lang="en-US" dirty="0"/>
              <a:t>, </a:t>
            </a:r>
            <a:r>
              <a:rPr lang="en-US" dirty="0" smtClean="0"/>
              <a:t>I am going </a:t>
            </a:r>
            <a:r>
              <a:rPr lang="en-US" dirty="0"/>
              <a:t>to create three Agent Procedures that will optimize system’s performance. These agent procedures will be store in a </a:t>
            </a:r>
            <a:r>
              <a:rPr lang="en-US" dirty="0" smtClean="0"/>
              <a:t>‘System Optimization’ folder.</a:t>
            </a:r>
          </a:p>
          <a:p>
            <a:endParaRPr lang="en-US" sz="1000" dirty="0" smtClean="0"/>
          </a:p>
          <a:p>
            <a:pPr lvl="2">
              <a:buFont typeface="Wingdings" pitchFamily="2" charset="2"/>
              <a:buChar char="§"/>
            </a:pPr>
            <a:r>
              <a:rPr lang="en-US" sz="2000" dirty="0" smtClean="0"/>
              <a:t>Agent Procedure </a:t>
            </a:r>
            <a:r>
              <a:rPr lang="en-US" sz="2000" dirty="0"/>
              <a:t>to convert C: to NTFS</a:t>
            </a:r>
          </a:p>
          <a:p>
            <a:pPr lvl="2">
              <a:buFont typeface="Wingdings" pitchFamily="2" charset="2"/>
              <a:buChar char="§"/>
            </a:pPr>
            <a:r>
              <a:rPr lang="en-US" sz="2000" dirty="0"/>
              <a:t>Check </a:t>
            </a:r>
            <a:r>
              <a:rPr lang="en-US" sz="2000" dirty="0" smtClean="0"/>
              <a:t>Disk Agent </a:t>
            </a:r>
            <a:r>
              <a:rPr lang="en-US" sz="2000" dirty="0"/>
              <a:t>Procedure</a:t>
            </a:r>
          </a:p>
          <a:p>
            <a:pPr lvl="2">
              <a:buFont typeface="Wingdings" pitchFamily="2" charset="2"/>
              <a:buChar char="§"/>
            </a:pPr>
            <a:r>
              <a:rPr lang="en-US" sz="2000" dirty="0"/>
              <a:t>Windows Disk </a:t>
            </a:r>
            <a:r>
              <a:rPr lang="en-US" sz="2000" dirty="0" smtClean="0"/>
              <a:t>Cleanup Agent </a:t>
            </a:r>
            <a:r>
              <a:rPr lang="en-US" sz="2000" dirty="0"/>
              <a:t>Procedure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 2.1</a:t>
            </a:r>
            <a:endParaRPr lang="en-US" dirty="0"/>
          </a:p>
        </p:txBody>
      </p:sp>
      <p:pic>
        <p:nvPicPr>
          <p:cNvPr id="4" name="Content Placeholder 3" descr="Fig 13.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981199"/>
            <a:ext cx="7802880" cy="3834384"/>
          </a:xfrm>
        </p:spPr>
      </p:pic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Behind the Scene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828800"/>
            <a:ext cx="8059737" cy="5029199"/>
          </a:xfrm>
        </p:spPr>
        <p:txBody>
          <a:bodyPr/>
          <a:lstStyle/>
          <a:p>
            <a:pPr lvl="0"/>
            <a:r>
              <a:rPr lang="en-US" b="1" dirty="0"/>
              <a:t>Convert C: to NTFS -</a:t>
            </a:r>
            <a:r>
              <a:rPr lang="en-US" dirty="0"/>
              <a:t> Convert the file system format on the system drive (i.e. the boot partition) to NTFS from </a:t>
            </a:r>
            <a:r>
              <a:rPr lang="en-US" dirty="0" smtClean="0"/>
              <a:t>FAT/FAT32.</a:t>
            </a:r>
          </a:p>
          <a:p>
            <a:pPr lvl="0"/>
            <a:r>
              <a:rPr lang="en-US" b="1" dirty="0" smtClean="0"/>
              <a:t>Check </a:t>
            </a:r>
            <a:r>
              <a:rPr lang="en-US" b="1" dirty="0"/>
              <a:t>Disk command -</a:t>
            </a:r>
            <a:r>
              <a:rPr lang="en-US" dirty="0"/>
              <a:t> Execute the Check Disk command to find and fix errors within the hard drive. </a:t>
            </a:r>
            <a:endParaRPr lang="en-US" dirty="0" smtClean="0"/>
          </a:p>
          <a:p>
            <a:pPr lvl="0"/>
            <a:r>
              <a:rPr lang="en-US" b="1" dirty="0" smtClean="0"/>
              <a:t>Windows </a:t>
            </a:r>
            <a:r>
              <a:rPr lang="en-US" b="1" dirty="0"/>
              <a:t>Disk Cleanup (WDC)</a:t>
            </a:r>
            <a:r>
              <a:rPr lang="en-US" dirty="0"/>
              <a:t> - This runs the native application in windows to clean temp files, IE cache files, check disk files, etc. This script runs 2 scripts. The First is a Registry setting script making sure all the settings are ready. The second runs the program with the registry settings.</a:t>
            </a:r>
          </a:p>
        </p:txBody>
      </p:sp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 3.1</a:t>
            </a:r>
            <a:endParaRPr lang="en-US" dirty="0"/>
          </a:p>
        </p:txBody>
      </p:sp>
      <p:pic>
        <p:nvPicPr>
          <p:cNvPr id="4" name="Content Placeholder 3" descr="Fig 13.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828800"/>
            <a:ext cx="7802880" cy="3834384"/>
          </a:xfrm>
        </p:spPr>
      </p:pic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Customizing the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MAC</a:t>
            </a:r>
            <a:endParaRPr lang="en-US" dirty="0"/>
          </a:p>
          <a:p>
            <a:pPr lvl="1"/>
            <a:r>
              <a:rPr lang="en-US" sz="1300" b="1" dirty="0" smtClean="0"/>
              <a:t>Check </a:t>
            </a:r>
            <a:r>
              <a:rPr lang="en-US" sz="1300" b="1" dirty="0"/>
              <a:t>Disk </a:t>
            </a:r>
            <a:r>
              <a:rPr lang="en-US" sz="1300" b="1" dirty="0" smtClean="0"/>
              <a:t>Procedure</a:t>
            </a:r>
            <a:endParaRPr lang="en-US" sz="1300" b="1" dirty="0"/>
          </a:p>
          <a:p>
            <a:pPr marL="282575" lvl="1" indent="0">
              <a:buNone/>
            </a:pPr>
            <a:r>
              <a:rPr lang="en-US" sz="1300" dirty="0"/>
              <a:t>	</a:t>
            </a:r>
            <a:r>
              <a:rPr lang="en-US" sz="1300" dirty="0" smtClean="0"/>
              <a:t>Use </a:t>
            </a:r>
            <a:r>
              <a:rPr lang="en-US" sz="1300" dirty="0"/>
              <a:t>the “</a:t>
            </a:r>
            <a:r>
              <a:rPr lang="en-US" sz="1300" i="1" dirty="0"/>
              <a:t>/</a:t>
            </a:r>
            <a:r>
              <a:rPr lang="en-US" sz="1300" i="1" dirty="0" err="1"/>
              <a:t>sbin</a:t>
            </a:r>
            <a:r>
              <a:rPr lang="en-US" sz="1300" i="1" dirty="0"/>
              <a:t>/</a:t>
            </a:r>
            <a:r>
              <a:rPr lang="en-US" sz="1300" i="1" dirty="0" err="1"/>
              <a:t>fsck</a:t>
            </a:r>
            <a:r>
              <a:rPr lang="en-US" sz="1300" i="1" dirty="0"/>
              <a:t> -</a:t>
            </a:r>
            <a:r>
              <a:rPr lang="en-US" sz="1300" i="1" dirty="0" err="1"/>
              <a:t>fy</a:t>
            </a:r>
            <a:r>
              <a:rPr lang="en-US" sz="1300" i="1" dirty="0"/>
              <a:t>”</a:t>
            </a:r>
            <a:r>
              <a:rPr lang="en-US" sz="1300" dirty="0"/>
              <a:t> command to find and fix errors on a MAC OS</a:t>
            </a:r>
            <a:r>
              <a:rPr lang="en-US" sz="1300" dirty="0" smtClean="0"/>
              <a:t>.</a:t>
            </a:r>
            <a:r>
              <a:rPr lang="en-US" b="1" dirty="0"/>
              <a:t> </a:t>
            </a:r>
          </a:p>
          <a:p>
            <a:pPr marL="282575" lvl="1" indent="0">
              <a:buNone/>
            </a:pPr>
            <a:endParaRPr lang="en-US" sz="1000" dirty="0"/>
          </a:p>
          <a:p>
            <a:pPr lvl="1"/>
            <a:r>
              <a:rPr lang="en-US" sz="1300" b="1" dirty="0"/>
              <a:t>Disk Cleanup Procedure</a:t>
            </a:r>
            <a:endParaRPr lang="en-US" sz="1300" dirty="0"/>
          </a:p>
          <a:p>
            <a:pPr marL="282575" lvl="1" indent="0">
              <a:buNone/>
            </a:pPr>
            <a:r>
              <a:rPr lang="en-US" sz="1300" dirty="0" smtClean="0"/>
              <a:t>	</a:t>
            </a:r>
            <a:r>
              <a:rPr lang="en-US" sz="1300" dirty="0" err="1" smtClean="0"/>
              <a:t>AppleJack</a:t>
            </a:r>
            <a:r>
              <a:rPr lang="en-US" sz="1300" dirty="0" smtClean="0"/>
              <a:t> </a:t>
            </a:r>
            <a:r>
              <a:rPr lang="en-US" sz="1300" dirty="0"/>
              <a:t>for Mac is great alternative to cleanup your disk on a MAC computer</a:t>
            </a:r>
            <a:r>
              <a:rPr lang="en-US" sz="1300" dirty="0" smtClean="0"/>
              <a:t>.</a:t>
            </a:r>
            <a:r>
              <a:rPr lang="en-US" sz="1300" dirty="0"/>
              <a:t> </a:t>
            </a:r>
          </a:p>
          <a:p>
            <a:r>
              <a:rPr lang="en-US" b="1" dirty="0" smtClean="0"/>
              <a:t>Linux</a:t>
            </a:r>
            <a:endParaRPr lang="en-US" dirty="0"/>
          </a:p>
          <a:p>
            <a:pPr lvl="1"/>
            <a:r>
              <a:rPr lang="en-US" sz="1300" b="1" dirty="0"/>
              <a:t>Check Disk </a:t>
            </a:r>
            <a:r>
              <a:rPr lang="en-US" sz="1300" b="1" dirty="0" smtClean="0"/>
              <a:t>Procedure</a:t>
            </a:r>
            <a:endParaRPr lang="en-US" sz="1300" dirty="0"/>
          </a:p>
          <a:p>
            <a:pPr marL="577850" lvl="2" indent="0">
              <a:buNone/>
            </a:pPr>
            <a:r>
              <a:rPr lang="en-US" sz="1300" dirty="0"/>
              <a:t>	</a:t>
            </a:r>
            <a:r>
              <a:rPr lang="en-US" sz="1300" dirty="0" smtClean="0"/>
              <a:t>Use </a:t>
            </a:r>
            <a:r>
              <a:rPr lang="en-US" sz="1300" dirty="0"/>
              <a:t>the “</a:t>
            </a:r>
            <a:r>
              <a:rPr lang="en-US" sz="1300" dirty="0" err="1"/>
              <a:t>fsck</a:t>
            </a:r>
            <a:r>
              <a:rPr lang="en-US" sz="1300" dirty="0"/>
              <a:t> -t ext2 /</a:t>
            </a:r>
            <a:r>
              <a:rPr lang="en-US" sz="1300" dirty="0" err="1"/>
              <a:t>dev</a:t>
            </a:r>
            <a:r>
              <a:rPr lang="en-US" sz="1300" dirty="0"/>
              <a:t>/hda2” command to find and fix errors on a machine with </a:t>
            </a:r>
            <a:r>
              <a:rPr lang="en-US" sz="1300" dirty="0" smtClean="0"/>
              <a:t>	Linux.</a:t>
            </a:r>
          </a:p>
          <a:p>
            <a:pPr marL="577850" lvl="2" indent="0">
              <a:buNone/>
            </a:pPr>
            <a:endParaRPr lang="en-US" sz="1100" dirty="0"/>
          </a:p>
          <a:p>
            <a:pPr lvl="1"/>
            <a:r>
              <a:rPr lang="en-US" sz="1300" b="1" dirty="0" smtClean="0"/>
              <a:t>Disk </a:t>
            </a:r>
            <a:r>
              <a:rPr lang="en-US" sz="1300" b="1" dirty="0"/>
              <a:t>Cleanup </a:t>
            </a:r>
            <a:r>
              <a:rPr lang="en-US" sz="1300" b="1" dirty="0" smtClean="0"/>
              <a:t>Procedure</a:t>
            </a:r>
            <a:endParaRPr lang="en-US" sz="1300" dirty="0"/>
          </a:p>
          <a:p>
            <a:pPr marL="577850" lvl="2" indent="0">
              <a:buNone/>
            </a:pPr>
            <a:r>
              <a:rPr lang="en-US" sz="1300" dirty="0" smtClean="0"/>
              <a:t>	Linux </a:t>
            </a:r>
            <a:r>
              <a:rPr lang="en-US" sz="1300" dirty="0"/>
              <a:t>systems normally cleans itself up, so a manual disk cleaning tool isn't necessary. </a:t>
            </a:r>
            <a:r>
              <a:rPr lang="en-US" sz="1300" dirty="0" smtClean="0"/>
              <a:t>	But if a cleanup is required, </a:t>
            </a:r>
            <a:r>
              <a:rPr lang="en-US" sz="1300" dirty="0" err="1"/>
              <a:t>Fslint</a:t>
            </a:r>
            <a:r>
              <a:rPr lang="en-US" sz="1300" dirty="0"/>
              <a:t> for Linux is a good tool option.</a:t>
            </a:r>
          </a:p>
        </p:txBody>
      </p:sp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Revolution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on">
      <a:majorFont>
        <a:latin typeface="Trebuchet MS"/>
        <a:ea typeface=""/>
        <a:cs typeface=""/>
        <a:font script="Jpan" typeface="ＭＳ ゴシック"/>
      </a:majorFont>
      <a:minorFont>
        <a:latin typeface="Trebuchet MS"/>
        <a:ea typeface=""/>
        <a:cs typeface=""/>
        <a:font script="Jpan" typeface="ＭＳ ゴシック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837</TotalTime>
  <Words>359</Words>
  <Application>Microsoft Office PowerPoint</Application>
  <PresentationFormat>On-screen Show (4:3)</PresentationFormat>
  <Paragraphs>51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Revolution</vt:lpstr>
      <vt:lpstr>System Optimization Agent Procedures using Kaseya</vt:lpstr>
      <vt:lpstr>Agenda</vt:lpstr>
      <vt:lpstr>Problem and Motivation:</vt:lpstr>
      <vt:lpstr>Fig 1.1 </vt:lpstr>
      <vt:lpstr>Solution</vt:lpstr>
      <vt:lpstr>Fig 2.1</vt:lpstr>
      <vt:lpstr>Behind the Scene</vt:lpstr>
      <vt:lpstr>Fig 3.1</vt:lpstr>
      <vt:lpstr>Customizing the Solution</vt:lpstr>
      <vt:lpstr>Fig 4.1</vt:lpstr>
      <vt:lpstr>Disclaimer</vt:lpstr>
      <vt:lpstr>Progress Report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Feature-Based Analysis &amp; Comparison of IT Automation Tools: Comparing Kaseya to Log Me In  Developed By: Christine Marie Rodriguez Richard Calvo  Advisor: Dr. S. Masoud Sadjadi School of Computing and Information Sciences Florida International University</dc:title>
  <dc:creator>Christie Marie</dc:creator>
  <cp:lastModifiedBy>FIU-SCS</cp:lastModifiedBy>
  <cp:revision>95</cp:revision>
  <dcterms:created xsi:type="dcterms:W3CDTF">2011-11-14T16:07:18Z</dcterms:created>
  <dcterms:modified xsi:type="dcterms:W3CDTF">2011-11-15T00:10:43Z</dcterms:modified>
</cp:coreProperties>
</file>